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301" r:id="rId3"/>
    <p:sldId id="302" r:id="rId4"/>
    <p:sldId id="312" r:id="rId5"/>
    <p:sldId id="313" r:id="rId6"/>
    <p:sldId id="314" r:id="rId7"/>
    <p:sldId id="295" r:id="rId8"/>
    <p:sldId id="318" r:id="rId9"/>
    <p:sldId id="320" r:id="rId10"/>
    <p:sldId id="291" r:id="rId11"/>
    <p:sldId id="307" r:id="rId12"/>
    <p:sldId id="323" r:id="rId13"/>
    <p:sldId id="296" r:id="rId14"/>
    <p:sldId id="297" r:id="rId15"/>
    <p:sldId id="299" r:id="rId16"/>
    <p:sldId id="300" r:id="rId17"/>
    <p:sldId id="310" r:id="rId18"/>
    <p:sldId id="298" r:id="rId19"/>
    <p:sldId id="321" r:id="rId20"/>
    <p:sldId id="294" r:id="rId21"/>
    <p:sldId id="324" r:id="rId22"/>
    <p:sldId id="322" r:id="rId2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FFE4E5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2"/>
    <p:restoredTop sz="96343"/>
  </p:normalViewPr>
  <p:slideViewPr>
    <p:cSldViewPr snapToGrid="0" snapToObjects="1">
      <p:cViewPr varScale="1">
        <p:scale>
          <a:sx n="141" d="100"/>
          <a:sy n="141" d="100"/>
        </p:scale>
        <p:origin x="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explained.ai/regularization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decision-tree-viz/index.html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tensor-sensor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urrent_neural_network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explained.ai/rnn/index.html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rf-importance/index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etc.usf.edu/clipart/" TargetMode="External"/><Relationship Id="rId4" Type="http://schemas.openxmlformats.org/officeDocument/2006/relationships/hyperlink" Target="https://explained.ai/gradient-boosting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explained.ai/gradient-boosting/descent.html#sec:3.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/>
              <a:t>Ya</a:t>
            </a:r>
            <a:r>
              <a:rPr lang="en-US" b="1" dirty="0"/>
              <a:t> </a:t>
            </a:r>
            <a:r>
              <a:rPr lang="en-US" b="1" dirty="0" err="1"/>
              <a:t>gotta</a:t>
            </a:r>
            <a:r>
              <a:rPr lang="en-US" b="1" dirty="0"/>
              <a:t> make it obvious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823192" cy="666564"/>
          </a:xfrm>
        </p:spPr>
        <p:txBody>
          <a:bodyPr>
            <a:noAutofit/>
          </a:bodyPr>
          <a:lstStyle/>
          <a:p>
            <a:r>
              <a:rPr lang="en-US" sz="3800" dirty="0"/>
              <a:t>Just because it's visual doesn't mean it's effective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665" y="1690688"/>
            <a:ext cx="7018404" cy="39436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FA2D8-6E04-534D-81FD-22AF3B7E7A9D}"/>
              </a:ext>
            </a:extLst>
          </p:cNvPr>
          <p:cNvSpPr txBox="1"/>
          <p:nvPr/>
        </p:nvSpPr>
        <p:spPr>
          <a:xfrm>
            <a:off x="0" y="6492875"/>
            <a:ext cx="41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3.11, Page 71 Elements of Statistical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B8C8-DFBE-F045-9E55-F8AE5C1EA0F2}"/>
              </a:ext>
            </a:extLst>
          </p:cNvPr>
          <p:cNvSpPr/>
          <p:nvPr/>
        </p:nvSpPr>
        <p:spPr>
          <a:xfrm>
            <a:off x="1676129" y="558125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L1 regularization (lasso)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63AC37-C4BB-0B46-8FB2-8FEEFDC4B91C}"/>
              </a:ext>
            </a:extLst>
          </p:cNvPr>
          <p:cNvSpPr/>
          <p:nvPr/>
        </p:nvSpPr>
        <p:spPr>
          <a:xfrm>
            <a:off x="5258146" y="5581251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L2 regularization (ridge)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44EED-7ADD-4047-84D3-29F2644BAA16}"/>
              </a:ext>
            </a:extLst>
          </p:cNvPr>
          <p:cNvSpPr txBox="1"/>
          <p:nvPr/>
        </p:nvSpPr>
        <p:spPr>
          <a:xfrm>
            <a:off x="187036" y="360564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here?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6D33CC-678F-8F48-96DB-D721E040B88D}"/>
              </a:ext>
            </a:extLst>
          </p:cNvPr>
          <p:cNvCxnSpPr>
            <a:cxnSpLocks/>
          </p:cNvCxnSpPr>
          <p:nvPr/>
        </p:nvCxnSpPr>
        <p:spPr>
          <a:xfrm>
            <a:off x="1860892" y="3845531"/>
            <a:ext cx="1046372" cy="2308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359D46-8282-E247-8654-0778BC026D25}"/>
              </a:ext>
            </a:extLst>
          </p:cNvPr>
          <p:cNvCxnSpPr>
            <a:cxnSpLocks/>
          </p:cNvCxnSpPr>
          <p:nvPr/>
        </p:nvCxnSpPr>
        <p:spPr>
          <a:xfrm>
            <a:off x="1851839" y="3836478"/>
            <a:ext cx="4820564" cy="2647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B8C8D7-91B3-6F40-B50C-CA5542010E78}"/>
              </a:ext>
            </a:extLst>
          </p:cNvPr>
          <p:cNvSpPr txBox="1"/>
          <p:nvPr/>
        </p:nvSpPr>
        <p:spPr>
          <a:xfrm>
            <a:off x="9418052" y="1788509"/>
            <a:ext cx="2568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(ESL is a great book written </a:t>
            </a:r>
            <a:br>
              <a:rPr lang="en-US" sz="1400" dirty="0"/>
            </a:br>
            <a:r>
              <a:rPr lang="en-US" sz="1400" dirty="0"/>
              <a:t> by brilliant statisticians, but</a:t>
            </a:r>
            <a:br>
              <a:rPr lang="en-US" sz="1400" dirty="0"/>
            </a:br>
            <a:r>
              <a:rPr lang="en-US" sz="1400" dirty="0"/>
              <a:t> these visualizations never</a:t>
            </a:r>
            <a:br>
              <a:rPr lang="en-US" sz="1400" dirty="0"/>
            </a:br>
            <a:r>
              <a:rPr lang="en-US" sz="1400" dirty="0"/>
              <a:t> helped me)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3BA5E7-8111-B548-A24F-0535B6C4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171" y="3780795"/>
            <a:ext cx="2884445" cy="7025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11327C-2045-3047-9DD9-83984F9977CE}"/>
              </a:ext>
            </a:extLst>
          </p:cNvPr>
          <p:cNvSpPr/>
          <p:nvPr/>
        </p:nvSpPr>
        <p:spPr>
          <a:xfrm>
            <a:off x="2581040" y="957945"/>
            <a:ext cx="6412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Viz meant to help explain L1 vs L2 regularization and why L1 encourages zero coefficients but L2 does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2DC31-4B7B-9E46-AF2F-508DC1FB9907}"/>
              </a:ext>
            </a:extLst>
          </p:cNvPr>
          <p:cNvSpPr txBox="1"/>
          <p:nvPr/>
        </p:nvSpPr>
        <p:spPr>
          <a:xfrm>
            <a:off x="8657486" y="3343482"/>
            <a:ext cx="300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Don't show this math first: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3486F-D1CB-F944-9CD8-01F78BA3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114" y="3760506"/>
            <a:ext cx="1124595" cy="7514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DD12C4-4E11-6340-BFB3-2ADE1CF380A3}"/>
              </a:ext>
            </a:extLst>
          </p:cNvPr>
          <p:cNvSpPr txBox="1"/>
          <p:nvPr/>
        </p:nvSpPr>
        <p:spPr>
          <a:xfrm>
            <a:off x="8657486" y="4579969"/>
            <a:ext cx="3003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one thing, the pictures don't correspond to that math!!!</a:t>
            </a:r>
          </a:p>
        </p:txBody>
      </p:sp>
    </p:spTree>
    <p:extLst>
      <p:ext uri="{BB962C8B-B14F-4D97-AF65-F5344CB8AC3E}">
        <p14:creationId xmlns:p14="http://schemas.microsoft.com/office/powerpoint/2010/main" val="165297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CE40C1DA-9633-644B-A4A2-5CC40B63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2" y="197856"/>
            <a:ext cx="6351177" cy="60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853" y="4550056"/>
            <a:ext cx="2680010" cy="15059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3484"/>
          </a:xfrm>
        </p:spPr>
        <p:txBody>
          <a:bodyPr/>
          <a:lstStyle/>
          <a:p>
            <a:r>
              <a:rPr lang="en-US" dirty="0"/>
              <a:t>Better L1 vs L2 explanation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087024-3F35-B44A-A89C-B20E0C831D6D}"/>
              </a:ext>
            </a:extLst>
          </p:cNvPr>
          <p:cNvCxnSpPr>
            <a:cxnSpLocks/>
          </p:cNvCxnSpPr>
          <p:nvPr/>
        </p:nvCxnSpPr>
        <p:spPr>
          <a:xfrm>
            <a:off x="2172175" y="4313839"/>
            <a:ext cx="1078469" cy="2077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FCD06-7809-454C-81A7-C9A7F7D78820}"/>
              </a:ext>
            </a:extLst>
          </p:cNvPr>
          <p:cNvCxnSpPr>
            <a:cxnSpLocks/>
          </p:cNvCxnSpPr>
          <p:nvPr/>
        </p:nvCxnSpPr>
        <p:spPr>
          <a:xfrm flipH="1">
            <a:off x="2086721" y="4313839"/>
            <a:ext cx="1249378" cy="2077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757EC1-24E8-7144-91E5-E8181DE6166F}"/>
              </a:ext>
            </a:extLst>
          </p:cNvPr>
          <p:cNvSpPr txBox="1"/>
          <p:nvPr/>
        </p:nvSpPr>
        <p:spPr>
          <a:xfrm>
            <a:off x="10433613" y="416364"/>
            <a:ext cx="1840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 function with two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764F2-077F-A845-AE70-E9D26FF691DA}"/>
              </a:ext>
            </a:extLst>
          </p:cNvPr>
          <p:cNvSpPr txBox="1"/>
          <p:nvPr/>
        </p:nvSpPr>
        <p:spPr>
          <a:xfrm>
            <a:off x="8287473" y="39077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CFF40-6EB9-3648-9A09-39A0056DABE2}"/>
              </a:ext>
            </a:extLst>
          </p:cNvPr>
          <p:cNvSpPr txBox="1"/>
          <p:nvPr/>
        </p:nvSpPr>
        <p:spPr>
          <a:xfrm rot="20742784">
            <a:off x="5381373" y="2832552"/>
            <a:ext cx="176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  lower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8B59B2-6B85-7548-8F92-65CCFE1B792F}"/>
              </a:ext>
            </a:extLst>
          </p:cNvPr>
          <p:cNvCxnSpPr>
            <a:cxnSpLocks/>
          </p:cNvCxnSpPr>
          <p:nvPr/>
        </p:nvCxnSpPr>
        <p:spPr>
          <a:xfrm flipH="1">
            <a:off x="5129353" y="3224278"/>
            <a:ext cx="332280" cy="100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8ED03C-E427-B54F-A651-F8A5ABC3F0B0}"/>
              </a:ext>
            </a:extLst>
          </p:cNvPr>
          <p:cNvCxnSpPr>
            <a:cxnSpLocks/>
          </p:cNvCxnSpPr>
          <p:nvPr/>
        </p:nvCxnSpPr>
        <p:spPr>
          <a:xfrm flipH="1">
            <a:off x="6888693" y="2771826"/>
            <a:ext cx="341766" cy="1193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4B5245-F0D9-A343-9054-9D2B5597C56D}"/>
              </a:ext>
            </a:extLst>
          </p:cNvPr>
          <p:cNvSpPr txBox="1"/>
          <p:nvPr/>
        </p:nvSpPr>
        <p:spPr>
          <a:xfrm>
            <a:off x="0" y="6529087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>
                <a:hlinkClick r:id="rId4"/>
              </a:rPr>
              <a:t>https://explained.ai/regularization/index.html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64402-8E5B-DA49-9964-16DF7A91528E}"/>
                  </a:ext>
                </a:extLst>
              </p:cNvPr>
              <p:cNvSpPr txBox="1"/>
              <p:nvPr/>
            </p:nvSpPr>
            <p:spPr>
              <a:xfrm>
                <a:off x="905693" y="1478609"/>
                <a:ext cx="4096929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Simple visual proof: Any movement of 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away from purple L1 dot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increases the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Left of any contour line is higher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To shift away from 0, we'd need to rotate loss function contour lines to be more parallel with L1 hard constraint boundary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64402-8E5B-DA49-9964-16DF7A91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3" y="1478609"/>
                <a:ext cx="4096929" cy="3170099"/>
              </a:xfrm>
              <a:prstGeom prst="rect">
                <a:avLst/>
              </a:prstGeom>
              <a:blipFill>
                <a:blip r:embed="rId5"/>
                <a:stretch>
                  <a:fillRect l="-1235" t="-1195" r="-3086"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11A22FD-1A29-5A46-B139-D57D23A199A0}"/>
              </a:ext>
            </a:extLst>
          </p:cNvPr>
          <p:cNvSpPr txBox="1"/>
          <p:nvPr/>
        </p:nvSpPr>
        <p:spPr>
          <a:xfrm>
            <a:off x="9373090" y="4938999"/>
            <a:ext cx="2577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Took me a year of playing with visualizations before settling on this</a:t>
            </a:r>
          </a:p>
        </p:txBody>
      </p:sp>
    </p:spTree>
    <p:extLst>
      <p:ext uri="{BB962C8B-B14F-4D97-AF65-F5344CB8AC3E}">
        <p14:creationId xmlns:p14="http://schemas.microsoft.com/office/powerpoint/2010/main" val="372981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53906C7B-0A92-314F-8A5C-888B4105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71" y="2738186"/>
            <a:ext cx="4841195" cy="357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7033B-5563-0C4D-BD32-0A9075CD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animations and 3D help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9C5DA-08C8-C14E-80D9-B2D091D84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dirty="0"/>
                  <a:t>We use </a:t>
                </a:r>
                <a:r>
                  <a:rPr lang="en-US" b="1" dirty="0"/>
                  <a:t>hard constraint </a:t>
                </a:r>
                <a:r>
                  <a:rPr lang="en-US" dirty="0"/>
                  <a:t>regions conceptually but </a:t>
                </a:r>
                <a:r>
                  <a:rPr lang="en-US" b="1" dirty="0"/>
                  <a:t>soft constraints </a:t>
                </a:r>
                <a:r>
                  <a:rPr lang="en-US" dirty="0"/>
                  <a:t>to implement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increases penalty at any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and shifts loss point towards the origin</a:t>
                </a:r>
              </a:p>
              <a:p>
                <a:r>
                  <a:rPr lang="en-US" dirty="0"/>
                  <a:t>3D animations are painful to build but illuminating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9C5DA-08C8-C14E-80D9-B2D091D84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2169" t="-2326" r="-3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4AB76F9-15F6-6F42-AFD2-4F81CB04D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854" y="1861837"/>
            <a:ext cx="2320146" cy="1005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CB2B0-2133-4D4A-984C-A83A03562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66" y="1867528"/>
            <a:ext cx="2787687" cy="1005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C7E94-024A-A643-9E37-0BBBA547ADD3}"/>
              </a:ext>
            </a:extLst>
          </p:cNvPr>
          <p:cNvSpPr txBox="1"/>
          <p:nvPr/>
        </p:nvSpPr>
        <p:spPr>
          <a:xfrm>
            <a:off x="8674653" y="2128112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becomes</a:t>
            </a:r>
          </a:p>
        </p:txBody>
      </p:sp>
    </p:spTree>
    <p:extLst>
      <p:ext uri="{BB962C8B-B14F-4D97-AF65-F5344CB8AC3E}">
        <p14:creationId xmlns:p14="http://schemas.microsoft.com/office/powerpoint/2010/main" val="247682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01" y="974572"/>
            <a:ext cx="6157405" cy="48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908"/>
            <a:ext cx="10515600" cy="1180800"/>
          </a:xfrm>
        </p:spPr>
        <p:txBody>
          <a:bodyPr>
            <a:normAutofit fontScale="90000"/>
          </a:bodyPr>
          <a:lstStyle/>
          <a:p>
            <a:r>
              <a:rPr lang="en-US" dirty="0"/>
              <a:t>Let your imagination and deep</a:t>
            </a:r>
            <a:br>
              <a:rPr lang="en-US" dirty="0"/>
            </a:br>
            <a:r>
              <a:rPr lang="en-US" dirty="0"/>
              <a:t>understanding be your guide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D4CD2-F542-9D4B-BC7E-652D9CE5F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06022"/>
                <a:ext cx="5345317" cy="467094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Decision trees tesselate feature space into regions of feature space according to purity of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; each node partitions a single var at a specific value</a:t>
                </a:r>
              </a:p>
              <a:p>
                <a:r>
                  <a:rPr lang="en-US" dirty="0"/>
                  <a:t>Consider </a:t>
                </a:r>
                <a:r>
                  <a:rPr lang="en-US" dirty="0" err="1"/>
                  <a:t>sklearn's</a:t>
                </a:r>
                <a:r>
                  <a:rPr lang="en-US" dirty="0"/>
                  <a:t> viz, which shows tree structure, but that's not what we really care about</a:t>
                </a:r>
              </a:p>
              <a:p>
                <a:r>
                  <a:rPr lang="en-US" dirty="0"/>
                  <a:t>I have to think too hard here; </a:t>
                </a:r>
                <a:r>
                  <a:rPr lang="en-US" dirty="0" err="1"/>
                  <a:t>decisionmaking</a:t>
                </a:r>
                <a:r>
                  <a:rPr lang="en-US" dirty="0"/>
                  <a:t> is not obvious</a:t>
                </a:r>
              </a:p>
              <a:p>
                <a:r>
                  <a:rPr lang="en-US" dirty="0"/>
                  <a:t>Why were those split vars/values chosen? What do colors mean?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D4CD2-F542-9D4B-BC7E-652D9CE5F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06022"/>
                <a:ext cx="5345317" cy="4670941"/>
              </a:xfrm>
              <a:blipFill>
                <a:blip r:embed="rId3"/>
                <a:stretch>
                  <a:fillRect l="-1659" t="-2710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2EFC318-5C47-0A44-B714-30FEE423522F}"/>
              </a:ext>
            </a:extLst>
          </p:cNvPr>
          <p:cNvSpPr txBox="1"/>
          <p:nvPr/>
        </p:nvSpPr>
        <p:spPr>
          <a:xfrm>
            <a:off x="10085560" y="974572"/>
            <a:ext cx="185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iris data set,</a:t>
            </a:r>
          </a:p>
          <a:p>
            <a:r>
              <a:rPr lang="en-US" dirty="0" err="1"/>
              <a:t>sklearn</a:t>
            </a:r>
            <a:r>
              <a:rPr lang="en-US" dirty="0"/>
              <a:t> viz</a:t>
            </a:r>
          </a:p>
        </p:txBody>
      </p:sp>
      <p:pic>
        <p:nvPicPr>
          <p:cNvPr id="7" name="Picture 4" descr="Yellow lock key vector image">
            <a:extLst>
              <a:ext uri="{FF2B5EF4-FFF2-40B4-BE49-F238E27FC236}">
                <a16:creationId xmlns:a16="http://schemas.microsoft.com/office/drawing/2014/main" id="{42DF4044-944F-974D-B01B-9854BDB8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2" y="1656096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6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203479-426E-B545-AB36-09F66C85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8736" y="216682"/>
            <a:ext cx="7046337" cy="6145677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13" y="1341705"/>
            <a:ext cx="2313450" cy="18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4D86F-55C2-E945-AA24-8C8C9570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1" y="3723830"/>
            <a:ext cx="3736434" cy="27690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970615-4BF2-1F4E-8B3F-D48FEED25536}"/>
              </a:ext>
            </a:extLst>
          </p:cNvPr>
          <p:cNvCxnSpPr>
            <a:cxnSpLocks/>
          </p:cNvCxnSpPr>
          <p:nvPr/>
        </p:nvCxnSpPr>
        <p:spPr>
          <a:xfrm>
            <a:off x="1828217" y="1310622"/>
            <a:ext cx="1068891" cy="2239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A8321E-15AA-F14B-BF5A-DE3EC6BDBC7E}"/>
              </a:ext>
            </a:extLst>
          </p:cNvPr>
          <p:cNvCxnSpPr>
            <a:cxnSpLocks/>
          </p:cNvCxnSpPr>
          <p:nvPr/>
        </p:nvCxnSpPr>
        <p:spPr>
          <a:xfrm flipH="1">
            <a:off x="1656786" y="1283462"/>
            <a:ext cx="1252628" cy="2282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928"/>
          </a:xfrm>
        </p:spPr>
        <p:txBody>
          <a:bodyPr/>
          <a:lstStyle/>
          <a:p>
            <a:r>
              <a:rPr lang="en-US" dirty="0"/>
              <a:t>Illustrate the key ideas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728FA-3F0B-7A43-B50A-668808127690}"/>
              </a:ext>
            </a:extLst>
          </p:cNvPr>
          <p:cNvSpPr txBox="1"/>
          <p:nvPr/>
        </p:nvSpPr>
        <p:spPr>
          <a:xfrm>
            <a:off x="-54317" y="6556200"/>
            <a:ext cx="4264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https://explained.ai/decision-tree-viz/index.html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D40AC-7E46-B841-BD0B-78805F64DE3B}"/>
              </a:ext>
            </a:extLst>
          </p:cNvPr>
          <p:cNvSpPr txBox="1"/>
          <p:nvPr/>
        </p:nvSpPr>
        <p:spPr>
          <a:xfrm>
            <a:off x="4437141" y="1570834"/>
            <a:ext cx="321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Split point rationale is now obvious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5E102-4B6A-5042-BBB6-48D20255F013}"/>
              </a:ext>
            </a:extLst>
          </p:cNvPr>
          <p:cNvSpPr txBox="1"/>
          <p:nvPr/>
        </p:nvSpPr>
        <p:spPr>
          <a:xfrm>
            <a:off x="4502197" y="6186868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     How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318210-9124-A642-8F91-3B9EF2F896F0}"/>
              </a:ext>
            </a:extLst>
          </p:cNvPr>
          <p:cNvCxnSpPr>
            <a:cxnSpLocks/>
          </p:cNvCxnSpPr>
          <p:nvPr/>
        </p:nvCxnSpPr>
        <p:spPr>
          <a:xfrm flipH="1" flipV="1">
            <a:off x="4146578" y="5595043"/>
            <a:ext cx="581126" cy="591825"/>
          </a:xfrm>
          <a:prstGeom prst="straightConnector1">
            <a:avLst/>
          </a:prstGeom>
          <a:ln w="381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4A0DB5-8959-2E40-8FC0-042EC4685B5D}"/>
              </a:ext>
            </a:extLst>
          </p:cNvPr>
          <p:cNvCxnSpPr>
            <a:cxnSpLocks/>
          </p:cNvCxnSpPr>
          <p:nvPr/>
        </p:nvCxnSpPr>
        <p:spPr>
          <a:xfrm flipV="1">
            <a:off x="5768654" y="5595043"/>
            <a:ext cx="1036435" cy="642120"/>
          </a:xfrm>
          <a:prstGeom prst="straightConnector1">
            <a:avLst/>
          </a:prstGeom>
          <a:ln w="381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51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F02A-03A7-D141-BC4B-940C0F61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matrix algebra is not obvious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A68B8-19B6-7443-BDB5-1ECD87A7436A}"/>
              </a:ext>
            </a:extLst>
          </p:cNvPr>
          <p:cNvSpPr txBox="1"/>
          <p:nvPr/>
        </p:nvSpPr>
        <p:spPr>
          <a:xfrm>
            <a:off x="1253353" y="2660187"/>
            <a:ext cx="10602582" cy="769441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RuntimeError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 size mismatch, m1: [764 x 256], m2: [764 x 200] at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/pip-req-build-as628lz5/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aten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/TH/generic/THTensorMath.cpp:41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B7186-BE2D-8941-B0F2-B6AF55C2DAC5}"/>
              </a:ext>
            </a:extLst>
          </p:cNvPr>
          <p:cNvSpPr txBox="1"/>
          <p:nvPr/>
        </p:nvSpPr>
        <p:spPr>
          <a:xfrm>
            <a:off x="1218628" y="5017590"/>
            <a:ext cx="8680581" cy="830997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Cause: @ on tensor operand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w/shape [764, 256]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 operand X.T w/shape [764, 200]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21F2F-3CCF-274E-AD7B-50E4733D13E4}"/>
              </a:ext>
            </a:extLst>
          </p:cNvPr>
          <p:cNvSpPr/>
          <p:nvPr/>
        </p:nvSpPr>
        <p:spPr>
          <a:xfrm>
            <a:off x="1218628" y="2070855"/>
            <a:ext cx="10277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h_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torch.tanh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Whh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(r*h)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X.T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_)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FFF98-3585-3C4C-A605-0E881E87845B}"/>
              </a:ext>
            </a:extLst>
          </p:cNvPr>
          <p:cNvSpPr txBox="1"/>
          <p:nvPr/>
        </p:nvSpPr>
        <p:spPr>
          <a:xfrm>
            <a:off x="882960" y="1506022"/>
            <a:ext cx="839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often get less than helpful exception messages: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E8099-F96A-1643-A8C6-F50297505E90}"/>
              </a:ext>
            </a:extLst>
          </p:cNvPr>
          <p:cNvSpPr txBox="1"/>
          <p:nvPr/>
        </p:nvSpPr>
        <p:spPr>
          <a:xfrm>
            <a:off x="870993" y="4344159"/>
            <a:ext cx="10972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need operator and operands; </a:t>
            </a:r>
            <a:r>
              <a:rPr lang="en-US" sz="2800" dirty="0" err="1"/>
              <a:t>TensorSensor</a:t>
            </a:r>
            <a:r>
              <a:rPr lang="en-US" sz="2800" dirty="0"/>
              <a:t> generates: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94DE1-75BF-6C44-B0F9-0EA6762B374A}"/>
              </a:ext>
            </a:extLst>
          </p:cNvPr>
          <p:cNvSpPr txBox="1"/>
          <p:nvPr/>
        </p:nvSpPr>
        <p:spPr>
          <a:xfrm>
            <a:off x="11353800" y="186538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3CD296-13C9-844C-A892-1A918869127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1199794" y="2234715"/>
            <a:ext cx="528468" cy="88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63BBC5-18DA-1E40-9212-3C310652B301}"/>
              </a:ext>
            </a:extLst>
          </p:cNvPr>
          <p:cNvSpPr txBox="1"/>
          <p:nvPr/>
        </p:nvSpPr>
        <p:spPr>
          <a:xfrm>
            <a:off x="-34725" y="6522018"/>
            <a:ext cx="405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https://explained.ai/tensor-sensor/index.html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FBF84C-FE99-8044-AD65-74C6A9880E03}"/>
              </a:ext>
            </a:extLst>
          </p:cNvPr>
          <p:cNvSpPr/>
          <p:nvPr/>
        </p:nvSpPr>
        <p:spPr>
          <a:xfrm>
            <a:off x="882960" y="3592127"/>
            <a:ext cx="10607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It's not clear why/where expression failed; I still have to think hard</a:t>
            </a:r>
          </a:p>
        </p:txBody>
      </p:sp>
    </p:spTree>
    <p:extLst>
      <p:ext uri="{BB962C8B-B14F-4D97-AF65-F5344CB8AC3E}">
        <p14:creationId xmlns:p14="http://schemas.microsoft.com/office/powerpoint/2010/main" val="3975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B3E699-C03C-5440-BEF6-F87A565B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62" y="1924585"/>
            <a:ext cx="9981676" cy="1504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0E5AE-5829-BF4B-99CE-5E4DB567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yet: make it obvious with a viz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26848-1B0B-FD47-87AA-214A0B51B339}"/>
              </a:ext>
            </a:extLst>
          </p:cNvPr>
          <p:cNvSpPr txBox="1"/>
          <p:nvPr/>
        </p:nvSpPr>
        <p:spPr>
          <a:xfrm>
            <a:off x="1105162" y="3929570"/>
            <a:ext cx="8680581" cy="830997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Cause: @ on tensor operand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w/shape [764, 256]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 operand X.T w/shape [764, 200]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99269-EFA1-B949-BC98-725C91134D42}"/>
              </a:ext>
            </a:extLst>
          </p:cNvPr>
          <p:cNvSpPr txBox="1"/>
          <p:nvPr/>
        </p:nvSpPr>
        <p:spPr>
          <a:xfrm>
            <a:off x="1992432" y="5573496"/>
            <a:ext cx="8536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(Notice the details like highlighting, red operator color, and de-highlighting)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41DD7-F50F-6B48-8D2C-BFB69162E549}"/>
              </a:ext>
            </a:extLst>
          </p:cNvPr>
          <p:cNvSpPr txBox="1"/>
          <p:nvPr/>
        </p:nvSpPr>
        <p:spPr>
          <a:xfrm>
            <a:off x="-34725" y="6522018"/>
            <a:ext cx="405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https://explained.ai/tensor-sensor/index.html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6584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E4485C-4876-B742-9C1E-EE891BA6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352" y="307891"/>
            <a:ext cx="7221648" cy="6472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0913D-D6B2-7D42-94E5-A2CFB13E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65" y="113807"/>
            <a:ext cx="4287887" cy="1805526"/>
          </a:xfrm>
        </p:spPr>
        <p:txBody>
          <a:bodyPr>
            <a:normAutofit fontScale="90000"/>
          </a:bodyPr>
          <a:lstStyle/>
          <a:p>
            <a:r>
              <a:rPr lang="en-US" dirty="0"/>
              <a:t>While we're at it… Aid for reading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D776-6206-544B-9954-E501A2D3F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601"/>
            <a:ext cx="4503345" cy="4390931"/>
          </a:xfrm>
        </p:spPr>
        <p:txBody>
          <a:bodyPr/>
          <a:lstStyle/>
          <a:p>
            <a:r>
              <a:rPr lang="en-US" dirty="0"/>
              <a:t>What do we care about when reading complex matrix expressions?</a:t>
            </a:r>
          </a:p>
          <a:p>
            <a:r>
              <a:rPr lang="en-US" dirty="0"/>
              <a:t>We need the shape of all subexpressions</a:t>
            </a:r>
          </a:p>
          <a:p>
            <a:r>
              <a:rPr lang="en-US" dirty="0"/>
              <a:t>Abstract syntax tree gives us an obvious viz with matrix dimensions</a:t>
            </a:r>
          </a:p>
        </p:txBody>
      </p:sp>
    </p:spTree>
    <p:extLst>
      <p:ext uri="{BB962C8B-B14F-4D97-AF65-F5344CB8AC3E}">
        <p14:creationId xmlns:p14="http://schemas.microsoft.com/office/powerpoint/2010/main" val="411513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D1A-DD95-2D48-9EEA-96DA615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RNNs / neural nets are</a:t>
            </a:r>
            <a:br>
              <a:rPr lang="en-US" dirty="0"/>
            </a:br>
            <a:r>
              <a:rPr lang="en-US" dirty="0"/>
              <a:t>cloaked in mysticism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41367-A80D-1347-ADA1-D7C7F670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7442"/>
            <a:ext cx="5357512" cy="4636650"/>
          </a:xfrm>
        </p:spPr>
        <p:txBody>
          <a:bodyPr>
            <a:normAutofit/>
          </a:bodyPr>
          <a:lstStyle/>
          <a:p>
            <a:r>
              <a:rPr lang="en-US" dirty="0"/>
              <a:t>I don't think the neural net analogy is helpful anymore</a:t>
            </a:r>
          </a:p>
          <a:p>
            <a:r>
              <a:rPr lang="en-US" dirty="0"/>
              <a:t>The tangle of connections between neurons obscures rather than clarifies</a:t>
            </a:r>
          </a:p>
          <a:p>
            <a:r>
              <a:rPr lang="en-US" dirty="0"/>
              <a:t>What exactly does that diagram portray?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13B3F8E-36A5-054E-96B1-C59A9BA6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24" y="650686"/>
            <a:ext cx="4874816" cy="53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A18569-605E-9942-A0D1-FBA443C702A5}"/>
              </a:ext>
            </a:extLst>
          </p:cNvPr>
          <p:cNvSpPr txBox="1"/>
          <p:nvPr/>
        </p:nvSpPr>
        <p:spPr>
          <a:xfrm>
            <a:off x="-27159" y="6574092"/>
            <a:ext cx="7404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 err="1"/>
              <a:t>Fyedernoggersnodden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https://en.wikipedia.org/wiki/Recurrent_neural_network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607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D1A-DD95-2D48-9EEA-96DA615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away the mysticism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41367-A80D-1347-ADA1-D7C7F6704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7666" y="1690688"/>
                <a:ext cx="4512397" cy="488340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What exactly is an RNN doing?</a:t>
                </a:r>
              </a:p>
              <a:p>
                <a:r>
                  <a:rPr lang="en-US" sz="2200" dirty="0"/>
                  <a:t>It's just encoding symbols as vectors then aggregating them in a position-dependent way like a hash function for vectors; we use matrix transforms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200" dirty="0"/>
                  <a:t> and solve a classification problem to learn the parameters</a:t>
                </a:r>
              </a:p>
              <a:p>
                <a:r>
                  <a:rPr lang="en-US" sz="2200" dirty="0"/>
                  <a:t>Animate the matrix algebra to make the implementation as concrete as possible</a:t>
                </a:r>
              </a:p>
              <a:p>
                <a:r>
                  <a:rPr lang="en-US" sz="2200" dirty="0"/>
                  <a:t>(This animation was painful to </a:t>
                </a:r>
                <a:br>
                  <a:rPr lang="en-US" sz="2200" dirty="0"/>
                </a:br>
                <a:r>
                  <a:rPr lang="en-US" sz="2200" dirty="0"/>
                  <a:t> build but is very helpful)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41367-A80D-1347-ADA1-D7C7F6704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7666" y="1690688"/>
                <a:ext cx="4512397" cy="4883404"/>
              </a:xfrm>
              <a:blipFill>
                <a:blip r:embed="rId2"/>
                <a:stretch>
                  <a:fillRect l="-1685" t="-1036" r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B0ED88-97FA-0A41-B0B6-8D6D949671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5929" y="1825625"/>
            <a:ext cx="7344854" cy="49317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3AB6A-2E7A-284B-904A-320EF087D042}"/>
                  </a:ext>
                </a:extLst>
              </p:cNvPr>
              <p:cNvSpPr txBox="1"/>
              <p:nvPr/>
            </p:nvSpPr>
            <p:spPr>
              <a:xfrm>
                <a:off x="6724892" y="6176963"/>
                <a:ext cx="468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(Notice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flash when updated)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3AB6A-2E7A-284B-904A-320EF087D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92" y="6176963"/>
                <a:ext cx="4684296" cy="369332"/>
              </a:xfrm>
              <a:prstGeom prst="rect">
                <a:avLst/>
              </a:prstGeom>
              <a:blipFill>
                <a:blip r:embed="rId4"/>
                <a:stretch>
                  <a:fillRect l="-1081" t="-6667" r="-2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E44DA1-5D16-7547-B9D1-5C095289BC6E}"/>
              </a:ext>
            </a:extLst>
          </p:cNvPr>
          <p:cNvSpPr txBox="1"/>
          <p:nvPr/>
        </p:nvSpPr>
        <p:spPr>
          <a:xfrm>
            <a:off x="-36212" y="6574092"/>
            <a:ext cx="3219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https://explained.ai/rnn/index.html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46E0A-B1F5-7744-882B-09436AFEEC99}"/>
              </a:ext>
            </a:extLst>
          </p:cNvPr>
          <p:cNvSpPr txBox="1"/>
          <p:nvPr/>
        </p:nvSpPr>
        <p:spPr>
          <a:xfrm>
            <a:off x="7161290" y="1388825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Classify cat words to language</a:t>
            </a:r>
          </a:p>
        </p:txBody>
      </p:sp>
      <p:pic>
        <p:nvPicPr>
          <p:cNvPr id="8" name="Picture 4" descr="Yellow lock key vector image">
            <a:extLst>
              <a:ext uri="{FF2B5EF4-FFF2-40B4-BE49-F238E27FC236}">
                <a16:creationId xmlns:a16="http://schemas.microsoft.com/office/drawing/2014/main" id="{BB68B338-E431-0240-B20D-1E70259F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2092" y="2313851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EF38-613A-794F-A09C-0E82DBD4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background…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4F31-E126-4145-9303-518FD2EA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591"/>
            <a:ext cx="10515600" cy="4566372"/>
          </a:xfrm>
        </p:spPr>
        <p:txBody>
          <a:bodyPr>
            <a:normAutofit fontScale="92500"/>
          </a:bodyPr>
          <a:lstStyle/>
          <a:p>
            <a:r>
              <a:rPr lang="en-US" dirty="0"/>
              <a:t>I'm retooling as a machine learning droid after an entire career in parsing and programming language implementation</a:t>
            </a:r>
            <a:br>
              <a:rPr lang="en-US" dirty="0"/>
            </a:br>
            <a:r>
              <a:rPr lang="en-US" dirty="0"/>
              <a:t>(you might know me as "the ANTLR guy")</a:t>
            </a:r>
          </a:p>
          <a:p>
            <a:r>
              <a:rPr lang="en-US" dirty="0"/>
              <a:t>Since I'm no longer subject to the paper count treadmill, I'm exploring less traditional scholarly work, such as creating state-of-the-art visualizations and animations to explain machine learning concepts and models: </a:t>
            </a:r>
            <a:r>
              <a:rPr lang="en-US" dirty="0">
                <a:hlinkClick r:id="rId2"/>
              </a:rPr>
              <a:t>https://explained.ai/</a:t>
            </a:r>
            <a:endParaRPr lang="en-US" dirty="0"/>
          </a:p>
          <a:p>
            <a:r>
              <a:rPr lang="en-US" dirty="0"/>
              <a:t>My mission is to explain complex topics deeply, but in the simplest possible way, and to build useful libraries to help the research and education community</a:t>
            </a:r>
          </a:p>
          <a:p>
            <a:r>
              <a:rPr lang="en-US" i="1" dirty="0"/>
              <a:t>My niche is what industry can't justify and academy doesn't value</a:t>
            </a:r>
          </a:p>
        </p:txBody>
      </p:sp>
    </p:spTree>
    <p:extLst>
      <p:ext uri="{BB962C8B-B14F-4D97-AF65-F5344CB8AC3E}">
        <p14:creationId xmlns:p14="http://schemas.microsoft.com/office/powerpoint/2010/main" val="153344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579A-B4B1-4B4B-B856-B142E2FE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skeptical and confident: Sometimes everybody else is wrong and you are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91BC-9BB0-534E-88E5-BD417F82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Gini/var drop importance for random forests can be wildly wrong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BAAA24-4771-4B42-8055-74D4C27647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53" y="2475150"/>
            <a:ext cx="9511424" cy="3294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80CBA2-C469-DD47-B472-79C0BC37F7FE}"/>
              </a:ext>
            </a:extLst>
          </p:cNvPr>
          <p:cNvSpPr txBox="1"/>
          <p:nvPr/>
        </p:nvSpPr>
        <p:spPr>
          <a:xfrm>
            <a:off x="-46300" y="6554470"/>
            <a:ext cx="4063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https://explained.ai/rf-importance/index.html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0585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BB81-9A2E-C144-A6F4-7E20DF8E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Engage the </a:t>
            </a:r>
            <a:r>
              <a:rPr lang="en-US" dirty="0"/>
              <a:t>audience's visual cortex!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6A452-31A1-F74F-8355-5B408CED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20" y="1690688"/>
            <a:ext cx="4352709" cy="300739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B07BBAD-1927-0844-8A6E-259ED544D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210" y="2014081"/>
            <a:ext cx="3068970" cy="17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2AC9D0-779F-DF4F-B585-1CF0C38E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48" y="4764426"/>
            <a:ext cx="4043881" cy="1259223"/>
          </a:xfrm>
          <a:prstGeom prst="rect">
            <a:avLst/>
          </a:prstGeom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7FA04451-F203-2746-B8E6-2C43A921E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27" y="4377716"/>
            <a:ext cx="4043881" cy="17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F1F786-AA45-2945-95EC-8E05091F5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0268" y="1842713"/>
            <a:ext cx="2974803" cy="23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0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890A-DE28-0F40-999F-7EE28EBE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48DE-D017-0D40-82F2-C68E8875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When you feel coding or learning pain, work hard to erase it; crave beauty, excellence, and simplicity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Be tenacious; never let the computer win; bash your way to victory; deep understanding and clear visualizations often require pathological determination and a trail of dead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23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E67B-3406-3646-AE46-78B29A96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486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What's wrong w/traditional academic output?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00CF-D5B2-BE49-A87C-013C4CB07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36"/>
            <a:ext cx="9908263" cy="46469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goal of academic research papers and instruction is to transmit ideas, but…</a:t>
            </a:r>
          </a:p>
          <a:p>
            <a:r>
              <a:rPr lang="en-US" dirty="0"/>
              <a:t>Peer review and our egos often work against this goal because they are the enemy of simplicity and clarity</a:t>
            </a:r>
          </a:p>
          <a:p>
            <a:r>
              <a:rPr lang="en-US" dirty="0"/>
              <a:t>We fear that simplicity implies small research contribution and we also want to impress our audience with our brilliance</a:t>
            </a:r>
          </a:p>
          <a:p>
            <a:r>
              <a:rPr lang="en-US" dirty="0"/>
              <a:t>Therefore, we "math it up" or simply don't bother spending time to make our techniques or results clear</a:t>
            </a:r>
          </a:p>
          <a:p>
            <a:r>
              <a:rPr lang="en-US" dirty="0"/>
              <a:t>We should value simple and clear expositions most of all, for both large and small contributions, even if it's lots of extra work</a:t>
            </a:r>
          </a:p>
          <a:p>
            <a:r>
              <a:rPr lang="en-US" dirty="0"/>
              <a:t>Try to illuminate not impress!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0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BE58-07EF-8E46-B17E-56DAF4D0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wrong with articles and lectures?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FA39C-8688-234B-98EE-9917FEFDE5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It's frustrating trying to learn new concepts in machine learning</a:t>
                </a:r>
              </a:p>
              <a:p>
                <a:r>
                  <a:rPr lang="en-US" dirty="0"/>
                  <a:t>There is some excellent content on the net, but most of it is the same superficial mostly-correct article rehashed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times</a:t>
                </a:r>
              </a:p>
              <a:p>
                <a:r>
                  <a:rPr lang="en-US" dirty="0"/>
                  <a:t>There are lots of pain points that don't seem to bother people, or perhaps they think it's the best we can do; e.g., debugging and visualization aids can be primitive</a:t>
                </a:r>
              </a:p>
              <a:p>
                <a:r>
                  <a:rPr lang="en-US" dirty="0"/>
                  <a:t>In contrast, academic papers are correct but usually too dense to include examples and don't allow dynamic content like animations and video</a:t>
                </a:r>
              </a:p>
              <a:p>
                <a:r>
                  <a:rPr lang="en-US" dirty="0"/>
                  <a:t>What we need: correct, deep, and obvious (as possible)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FA39C-8688-234B-98EE-9917FEFDE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5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CF7B-CC9D-5147-9451-A5014813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968" cy="1325563"/>
          </a:xfrm>
        </p:spPr>
        <p:txBody>
          <a:bodyPr>
            <a:normAutofit/>
          </a:bodyPr>
          <a:lstStyle/>
          <a:p>
            <a:r>
              <a:rPr lang="en-US" sz="3800" dirty="0"/>
              <a:t>Advice on achieving "correct, deep, and obvious"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F5CE1-CE5A-344F-BD6C-31DA5849F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2463"/>
            <a:ext cx="10596327" cy="4574500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Seek a deep understanding of concepts</a:t>
            </a:r>
          </a:p>
          <a:p>
            <a:pPr lvl="1"/>
            <a:r>
              <a:rPr lang="en-US" dirty="0"/>
              <a:t>Ask why or how something works; be able to reproduce the technique</a:t>
            </a:r>
          </a:p>
          <a:p>
            <a:pPr lvl="1"/>
            <a:r>
              <a:rPr lang="en-US" dirty="0"/>
              <a:t>W/o depth, we can't get to the essence, to zero in on the critical idea</a:t>
            </a:r>
          </a:p>
          <a:p>
            <a:pPr lvl="1"/>
            <a:r>
              <a:rPr lang="en-US" dirty="0"/>
              <a:t>W/o depth, we can't strip away any mysticism (I'm </a:t>
            </a:r>
            <a:r>
              <a:rPr lang="en-US" dirty="0" err="1"/>
              <a:t>talkin</a:t>
            </a:r>
            <a:r>
              <a:rPr lang="en-US" dirty="0"/>
              <a:t> to you neural nets!)</a:t>
            </a:r>
          </a:p>
          <a:p>
            <a:pPr lvl="1"/>
            <a:r>
              <a:rPr lang="en-US" dirty="0"/>
              <a:t>Can you describe the essence in one key phrase or sentence?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the human visual cortex in your artifacts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Rederive everything and baby step the audience to the solution; don't start with the final math solution, for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can't build what you can't imagine; don't limit yourself by what's possible or what you know how to build; engage your audience!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Sometimes you are right and everyone else is wrong</a:t>
            </a:r>
          </a:p>
        </p:txBody>
      </p:sp>
      <p:pic>
        <p:nvPicPr>
          <p:cNvPr id="7" name="Picture 4" descr="Yellow lock key vector image">
            <a:extLst>
              <a:ext uri="{FF2B5EF4-FFF2-40B4-BE49-F238E27FC236}">
                <a16:creationId xmlns:a16="http://schemas.microsoft.com/office/drawing/2014/main" id="{5B94C0CB-0919-274F-9B0F-964DF2B0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41371" y="3211886"/>
            <a:ext cx="447487" cy="21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7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26F7-8F47-AF49-A657-95CB0F538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602677" cy="2852737"/>
          </a:xfrm>
        </p:spPr>
        <p:txBody>
          <a:bodyPr/>
          <a:lstStyle/>
          <a:p>
            <a:r>
              <a:rPr lang="en-US" dirty="0"/>
              <a:t>Some examples following</a:t>
            </a:r>
            <a:br>
              <a:rPr lang="en-US" dirty="0"/>
            </a:br>
            <a:r>
              <a:rPr lang="en-US" dirty="0"/>
              <a:t>this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98C2F-9E15-E246-8CEF-0AD50D68E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5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31D-92F5-C847-BA3B-A34FAD9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gradient boosting (regression)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70E361A0-84D5-7042-9AB4-6396F30DF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982"/>
                <a:ext cx="10913198" cy="4655981"/>
              </a:xfrm>
            </p:spPr>
            <p:txBody>
              <a:bodyPr/>
              <a:lstStyle/>
              <a:p>
                <a:r>
                  <a:rPr lang="en-US" dirty="0"/>
                  <a:t>Start by isolating the essence of boosting; boil it down!</a:t>
                </a:r>
              </a:p>
              <a:p>
                <a:r>
                  <a:rPr lang="en-US" dirty="0"/>
                  <a:t>Next, design a visualization that clearly shows the key bits</a:t>
                </a:r>
              </a:p>
              <a:p>
                <a:r>
                  <a:rPr lang="en-US" dirty="0"/>
                  <a:t>Boosting is just the addition of an initial "drive"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plus a series of imprecise "putts"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70E361A0-84D5-7042-9AB4-6396F30D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982"/>
                <a:ext cx="10913198" cy="4655981"/>
              </a:xfrm>
              <a:blipFill>
                <a:blip r:embed="rId2"/>
                <a:stretch>
                  <a:fillRect l="-1047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ADFD38-47F3-FF4F-A525-4B523B67BF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11258" y="3471117"/>
            <a:ext cx="5906817" cy="270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D0925-D6FD-E64A-A441-CE58CC4B0662}"/>
              </a:ext>
            </a:extLst>
          </p:cNvPr>
          <p:cNvSpPr txBox="1"/>
          <p:nvPr/>
        </p:nvSpPr>
        <p:spPr>
          <a:xfrm>
            <a:off x="0" y="6334780"/>
            <a:ext cx="5107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Diagram from </a:t>
            </a:r>
            <a:r>
              <a:rPr lang="en-US" sz="1400" dirty="0">
                <a:hlinkClick r:id="rId4"/>
              </a:rPr>
              <a:t>https://explained.ai/gradient-boosting/index.html</a:t>
            </a:r>
            <a:endParaRPr lang="en-US" sz="1400" dirty="0"/>
          </a:p>
          <a:p>
            <a:r>
              <a:rPr lang="en-US" sz="1400" dirty="0"/>
              <a:t>but golfer clipart from </a:t>
            </a:r>
            <a:r>
              <a:rPr lang="en-US" sz="1400" dirty="0">
                <a:hlinkClick r:id="rId5"/>
              </a:rPr>
              <a:t>http://</a:t>
            </a:r>
            <a:r>
              <a:rPr lang="en-US" sz="1400" dirty="0" err="1">
                <a:hlinkClick r:id="rId5"/>
              </a:rPr>
              <a:t>etc.usf.edu</a:t>
            </a:r>
            <a:r>
              <a:rPr lang="en-US" sz="1400" dirty="0">
                <a:hlinkClick r:id="rId5"/>
              </a:rPr>
              <a:t>/clipart/</a:t>
            </a:r>
            <a:endParaRPr lang="en-US" sz="1400" dirty="0"/>
          </a:p>
        </p:txBody>
      </p:sp>
      <p:pic>
        <p:nvPicPr>
          <p:cNvPr id="1028" name="Picture 4" descr="Yellow lock key vector image">
            <a:extLst>
              <a:ext uri="{FF2B5EF4-FFF2-40B4-BE49-F238E27FC236}">
                <a16:creationId xmlns:a16="http://schemas.microsoft.com/office/drawing/2014/main" id="{6AAD8B47-832D-2943-A967-DE1505F4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3" y="2775578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20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31D-92F5-C847-BA3B-A34FAD9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gradient boosting (regression)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0E361A0-84D5-7042-9AB4-6396F30DF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982"/>
            <a:ext cx="10515600" cy="4655981"/>
          </a:xfrm>
        </p:spPr>
        <p:txBody>
          <a:bodyPr/>
          <a:lstStyle/>
          <a:p>
            <a:r>
              <a:rPr lang="en-US" b="1" dirty="0"/>
              <a:t>Then</a:t>
            </a:r>
            <a:r>
              <a:rPr lang="en-US" dirty="0"/>
              <a:t>, with this intuition, show the concise equation that embodies the process: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F42D2-7135-AE4D-9C87-B1BB8F28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97" y="2630297"/>
            <a:ext cx="5969000" cy="19685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ADFD38-47F3-FF4F-A525-4B523B67BF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8263" y="2766096"/>
            <a:ext cx="4226604" cy="18463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8BDF4D-B34A-E545-98EC-3CFAB1BEDBD2}"/>
              </a:ext>
            </a:extLst>
          </p:cNvPr>
          <p:cNvSpPr txBox="1"/>
          <p:nvPr/>
        </p:nvSpPr>
        <p:spPr>
          <a:xfrm>
            <a:off x="351443" y="4903427"/>
            <a:ext cx="1133355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Don't start with the math!</a:t>
            </a:r>
          </a:p>
          <a:p>
            <a:pPr algn="ctr"/>
            <a:r>
              <a:rPr lang="en-US" sz="2600" dirty="0"/>
              <a:t>The math is the condensation of an inventor's intuition</a:t>
            </a:r>
          </a:p>
          <a:p>
            <a:pPr algn="ctr"/>
            <a:r>
              <a:rPr lang="en-US" sz="2600" dirty="0"/>
              <a:t>The inventor didn't start with the answer; why should our audience have to?</a:t>
            </a:r>
          </a:p>
        </p:txBody>
      </p:sp>
    </p:spTree>
    <p:extLst>
      <p:ext uri="{BB962C8B-B14F-4D97-AF65-F5344CB8AC3E}">
        <p14:creationId xmlns:p14="http://schemas.microsoft.com/office/powerpoint/2010/main" val="9945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9FD7284-FE53-C34A-BF99-E9F33C08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41" y="2582537"/>
            <a:ext cx="5987894" cy="349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4D500-FBAB-1B4E-9ACA-F2907B49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While we're at it…</a:t>
            </a:r>
            <a:br>
              <a:rPr lang="en-US" dirty="0"/>
            </a:br>
            <a:r>
              <a:rPr lang="en-US" dirty="0"/>
              <a:t>GBMs: </a:t>
            </a:r>
            <a:r>
              <a:rPr lang="en-US" dirty="0" err="1"/>
              <a:t>Gradent</a:t>
            </a:r>
            <a:r>
              <a:rPr lang="en-US" dirty="0"/>
              <a:t> descent in prediction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1B71D-7957-0549-9842-0DA87B0C7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0693"/>
                <a:ext cx="10515600" cy="4366270"/>
              </a:xfrm>
            </p:spPr>
            <p:txBody>
              <a:bodyPr/>
              <a:lstStyle/>
              <a:p>
                <a:r>
                  <a:rPr lang="en-US" dirty="0"/>
                  <a:t>Clarifying a common fuzzy detail</a:t>
                </a:r>
              </a:p>
              <a:p>
                <a:r>
                  <a:rPr lang="en-US" dirty="0"/>
                  <a:t>Difference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not just a vector; it's the</a:t>
                </a:r>
                <a:br>
                  <a:rPr lang="en-US" dirty="0"/>
                </a:br>
                <a:r>
                  <a:rPr lang="en-US" dirty="0"/>
                  <a:t>gradient of the MSE loss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Chasing the difference vector</a:t>
                </a:r>
                <a:br>
                  <a:rPr lang="en-US" dirty="0"/>
                </a:br>
                <a:r>
                  <a:rPr lang="en-US" dirty="0"/>
                  <a:t>performs MSE gradient</a:t>
                </a:r>
                <a:br>
                  <a:rPr lang="en-US" dirty="0"/>
                </a:br>
                <a:r>
                  <a:rPr lang="en-US" dirty="0"/>
                  <a:t>descent in prediction space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1B71D-7957-0549-9842-0DA87B0C7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0693"/>
                <a:ext cx="10515600" cy="4366270"/>
              </a:xfrm>
              <a:blipFill>
                <a:blip r:embed="rId3"/>
                <a:stretch>
                  <a:fillRect l="-1086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AD0302-C4F7-E04F-9DF1-31327DB5DF91}"/>
              </a:ext>
            </a:extLst>
          </p:cNvPr>
          <p:cNvSpPr txBox="1"/>
          <p:nvPr/>
        </p:nvSpPr>
        <p:spPr>
          <a:xfrm>
            <a:off x="-27159" y="6564953"/>
            <a:ext cx="6500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https://explained.ai/gradient-boosting/descent.html#sec:3.2</a:t>
            </a:r>
            <a:r>
              <a:rPr lang="en-US" sz="1400" dirty="0"/>
              <a:t> for more details</a:t>
            </a:r>
          </a:p>
        </p:txBody>
      </p:sp>
      <p:pic>
        <p:nvPicPr>
          <p:cNvPr id="6" name="Picture 4" descr="Yellow lock key vector image">
            <a:extLst>
              <a:ext uri="{FF2B5EF4-FFF2-40B4-BE49-F238E27FC236}">
                <a16:creationId xmlns:a16="http://schemas.microsoft.com/office/drawing/2014/main" id="{3E4E3B89-D57E-0F40-AED6-9C735D75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3" y="2567349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27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23319</TotalTime>
  <Words>1538</Words>
  <Application>Microsoft Macintosh PowerPoint</Application>
  <PresentationFormat>Widescreen</PresentationFormat>
  <Paragraphs>121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Consolas</vt:lpstr>
      <vt:lpstr>Office Theme</vt:lpstr>
      <vt:lpstr>Ya gotta make it obvious</vt:lpstr>
      <vt:lpstr>A bit of background…</vt:lpstr>
      <vt:lpstr>What's wrong w/traditional academic output?</vt:lpstr>
      <vt:lpstr>What's wrong with articles and lectures?</vt:lpstr>
      <vt:lpstr>Advice on achieving "correct, deep, and obvious"</vt:lpstr>
      <vt:lpstr>Some examples following this advice</vt:lpstr>
      <vt:lpstr>Explaining gradient boosting (regression)</vt:lpstr>
      <vt:lpstr>Explaining gradient boosting (regression)</vt:lpstr>
      <vt:lpstr>While we're at it… GBMs: Gradent descent in prediction space</vt:lpstr>
      <vt:lpstr>Just because it's visual doesn't mean it's effective</vt:lpstr>
      <vt:lpstr>Better L1 vs L2 explanation</vt:lpstr>
      <vt:lpstr>Sometimes animations and 3D help</vt:lpstr>
      <vt:lpstr>Let your imagination and deep understanding be your guide</vt:lpstr>
      <vt:lpstr>Illustrate the key ideas</vt:lpstr>
      <vt:lpstr>Debugging matrix algebra is not obvious</vt:lpstr>
      <vt:lpstr>Better yet: make it obvious with a viz</vt:lpstr>
      <vt:lpstr>While we're at it… Aid for reading matrix code</vt:lpstr>
      <vt:lpstr>RNNs / neural nets are cloaked in mysticism</vt:lpstr>
      <vt:lpstr>Strip away the mysticism</vt:lpstr>
      <vt:lpstr>Be skeptical and confident: Sometimes everybody else is wrong and you are right</vt:lpstr>
      <vt:lpstr>Engage the audience's visual cortex!</vt:lpstr>
      <vt:lpstr>Some final advice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255</cp:revision>
  <cp:lastPrinted>2021-05-04T21:50:46Z</cp:lastPrinted>
  <dcterms:created xsi:type="dcterms:W3CDTF">2021-04-18T17:55:36Z</dcterms:created>
  <dcterms:modified xsi:type="dcterms:W3CDTF">2021-05-04T22:35:43Z</dcterms:modified>
</cp:coreProperties>
</file>